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15"/>
  </p:notesMasterIdLst>
  <p:handoutMasterIdLst>
    <p:handoutMasterId r:id="rId16"/>
  </p:handoutMasterIdLst>
  <p:sldIdLst>
    <p:sldId id="256" r:id="rId3"/>
    <p:sldId id="644" r:id="rId4"/>
    <p:sldId id="654" r:id="rId5"/>
    <p:sldId id="652" r:id="rId6"/>
    <p:sldId id="653" r:id="rId7"/>
    <p:sldId id="655" r:id="rId8"/>
    <p:sldId id="650" r:id="rId9"/>
    <p:sldId id="657" r:id="rId10"/>
    <p:sldId id="656" r:id="rId11"/>
    <p:sldId id="659" r:id="rId12"/>
    <p:sldId id="658" r:id="rId13"/>
    <p:sldId id="651" r:id="rId14"/>
  </p:sldIdLst>
  <p:sldSz cx="9144000" cy="6858000" type="screen4x3"/>
  <p:notesSz cx="6858000" cy="9144000"/>
  <p:defaultTextStyle>
    <a:defPPr>
      <a:defRPr lang="en-US"/>
    </a:defPPr>
    <a:lvl1pPr marL="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3F"/>
    <a:srgbClr val="F2FF5F"/>
    <a:srgbClr val="4BD7E1"/>
    <a:srgbClr val="E006D5"/>
    <a:srgbClr val="00E100"/>
    <a:srgbClr val="0C5209"/>
    <a:srgbClr val="11690C"/>
    <a:srgbClr val="80057A"/>
    <a:srgbClr val="CC33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681" autoAdjust="0"/>
  </p:normalViewPr>
  <p:slideViewPr>
    <p:cSldViewPr>
      <p:cViewPr>
        <p:scale>
          <a:sx n="90" d="100"/>
          <a:sy n="90" d="100"/>
        </p:scale>
        <p:origin x="-1072" y="-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6DDE5-F68F-F848-A8FC-E32180D6EAD4}" type="datetime1">
              <a:rPr lang="en-US" smtClean="0"/>
              <a:pPr/>
              <a:t>9/14/17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38CD5-CECF-AC41-B90D-0F1D9F642A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230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C4514-1F67-F248-AD2F-1A4C562A6D3F}" type="datetime1">
              <a:rPr lang="en-US" smtClean="0"/>
              <a:pPr/>
              <a:t>9/14/17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51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99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5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Sep,14 2017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A.Kiselev</a:t>
            </a: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-65" charset="0"/>
              </a:defRPr>
            </a:lvl1pPr>
          </a:lstStyle>
          <a:p>
            <a:pPr>
              <a:defRPr/>
            </a:pPr>
            <a:fld id="{BC346014-8CB8-304E-A5FA-922CBC1F60F3}" type="slidenum">
              <a:rPr lang="ru-RU"/>
              <a:pPr>
                <a:defRPr/>
              </a:pPr>
              <a:t>‹#›</a:t>
            </a:fld>
            <a:r>
              <a:rPr lang="en-US"/>
              <a:t>/16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5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04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9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Sep,14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600"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@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2853" rtl="0" eaLnBrk="1" latinLnBrk="0" hangingPunct="1">
        <a:spcBef>
          <a:spcPct val="0"/>
        </a:spcBef>
        <a:buNone/>
        <a:defRPr sz="3600" b="1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328" indent="-342328" algn="l" defTabSz="912853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1696" indent="-285276" algn="l" defTabSz="912853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106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597495" indent="-228209" algn="l" defTabSz="912853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3935" indent="-228209" algn="l" defTabSz="912853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0359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/>
  <p:txStyles>
    <p:titleStyle>
      <a:lvl1pPr algn="ctr" defTabSz="45641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28" indent="-342328" algn="l" defTabSz="45641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96" indent="-285276" algn="l" defTabSz="45641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067" indent="-228209" algn="l" defTabSz="45641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495" indent="-228209" algn="l" defTabSz="45641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935" indent="-228209" algn="l" defTabSz="45641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359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81000" y="1447800"/>
            <a:ext cx="8382000" cy="230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283" tIns="45642" rIns="91283" bIns="45642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Far-forward hadron acceptance evolution in </a:t>
            </a:r>
            <a:r>
              <a:rPr lang="en-US" sz="4800" b="1" dirty="0" err="1" smtClean="0">
                <a:solidFill>
                  <a:srgbClr val="FF0000"/>
                </a:solidFill>
                <a:latin typeface="Arial"/>
                <a:cs typeface="Arial"/>
              </a:rPr>
              <a:t>eRHIC</a:t>
            </a:r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 IR design</a:t>
            </a:r>
            <a:endParaRPr lang="en-US" sz="4800" b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62000" y="838200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283" tIns="45642" rIns="91283" bIns="45642" anchor="ctr"/>
          <a:lstStyle/>
          <a:p>
            <a:endParaRPr lang="en-US" dirty="0"/>
          </a:p>
        </p:txBody>
      </p:sp>
      <p:pic>
        <p:nvPicPr>
          <p:cNvPr id="12" name="Picture 11" descr="EIC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41556" cy="6858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04800" y="4800600"/>
            <a:ext cx="8610600" cy="1676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500" dirty="0">
                <a:solidFill>
                  <a:schemeClr val="tx2"/>
                </a:solidFill>
                <a:latin typeface="Arial Narrow"/>
                <a:ea typeface="Tahoma (Body)" charset="0"/>
                <a:cs typeface="Arial Narrow"/>
              </a:rPr>
              <a:t>Alexander </a:t>
            </a:r>
            <a:r>
              <a:rPr lang="en-US" sz="3500" dirty="0" smtClean="0">
                <a:solidFill>
                  <a:schemeClr val="tx2"/>
                </a:solidFill>
                <a:latin typeface="Arial Narrow"/>
                <a:ea typeface="Tahoma (Body)" charset="0"/>
                <a:cs typeface="Arial Narrow"/>
              </a:rPr>
              <a:t>Kiselev</a:t>
            </a:r>
            <a:endParaRPr lang="en-US" sz="3500" dirty="0">
              <a:solidFill>
                <a:schemeClr val="tx2"/>
              </a:solidFill>
              <a:latin typeface="Arial Narrow"/>
              <a:ea typeface="Tahoma (Body)" charset="0"/>
              <a:cs typeface="Arial Narrow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sz="28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BNL 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TF Meeting Sep,14 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2017   </a:t>
            </a:r>
          </a:p>
        </p:txBody>
      </p:sp>
      <p:pic>
        <p:nvPicPr>
          <p:cNvPr id="2" name="Picture 1" descr="bn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98" y="0"/>
            <a:ext cx="2188968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B0 magnet: “septum” </a:t>
            </a:r>
            <a:r>
              <a:rPr lang="en-US" sz="4800" b="0" i="1" dirty="0" err="1" smtClean="0">
                <a:latin typeface="Arial Narrow"/>
                <a:ea typeface="ＭＳ Ｐゴシック" pitchFamily="-84" charset="-128"/>
                <a:cs typeface="Arial Narrow"/>
              </a:rPr>
              <a:t>vs</a:t>
            </a:r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 “</a:t>
            </a:r>
            <a:r>
              <a:rPr lang="en-US" sz="4800" b="0" i="1" dirty="0" err="1">
                <a:latin typeface="Arial Narrow"/>
                <a:ea typeface="ＭＳ Ｐゴシック" pitchFamily="-84" charset="-128"/>
                <a:cs typeface="Arial Narrow"/>
              </a:rPr>
              <a:t>H</a:t>
            </a:r>
            <a:r>
              <a:rPr lang="en-US" sz="4800" b="0" i="1" dirty="0" err="1" smtClean="0">
                <a:latin typeface="Arial Narrow"/>
                <a:ea typeface="ＭＳ Ｐゴシック" pitchFamily="-84" charset="-128"/>
                <a:cs typeface="Arial Narrow"/>
              </a:rPr>
              <a:t>albach</a:t>
            </a:r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”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96333" y="1143000"/>
            <a:ext cx="8839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“Septum” design: cheap, straightforward (low risk), flexible (can vary B0 field), </a:t>
            </a:r>
            <a:r>
              <a:rPr lang="en-US" sz="2400" dirty="0" smtClean="0">
                <a:solidFill>
                  <a:srgbClr val="FF0000"/>
                </a:solidFill>
                <a:ea typeface="ＭＳ Ｐゴシック" pitchFamily="-84" charset="-128"/>
                <a:cs typeface="ＭＳ Ｐゴシック" pitchFamily="-84" charset="-128"/>
              </a:rPr>
              <a:t>~180 degree azimuthal coverage 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endParaRPr lang="en-US" sz="2400" dirty="0" smtClean="0">
              <a:solidFill>
                <a:srgbClr val="FF0000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400" dirty="0" smtClean="0">
              <a:solidFill>
                <a:srgbClr val="FF0000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“</a:t>
            </a:r>
            <a:r>
              <a:rPr lang="en-US" sz="2400" dirty="0" err="1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H</a:t>
            </a:r>
            <a:r>
              <a:rPr lang="en-US" sz="24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albach</a:t>
            </a: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” design: </a:t>
            </a:r>
            <a:r>
              <a:rPr lang="en-US" sz="2400" dirty="0" smtClean="0">
                <a:solidFill>
                  <a:srgbClr val="FF0000"/>
                </a:solidFill>
                <a:ea typeface="ＭＳ Ｐゴシック" pitchFamily="-84" charset="-128"/>
                <a:cs typeface="ＭＳ Ｐゴシック" pitchFamily="-84" charset="-128"/>
              </a:rPr>
              <a:t>more expensive, sort of more risky, works for a fixed B0 field only</a:t>
            </a: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, up to ~300 degree coverage</a:t>
            </a:r>
            <a:endParaRPr lang="en-US" sz="2400" dirty="0" smtClean="0">
              <a:solidFill>
                <a:srgbClr val="FF0000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8044" y="1981200"/>
            <a:ext cx="7696200" cy="399952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dirty="0">
                <a:solidFill>
                  <a:srgbClr val="008000"/>
                </a:solidFill>
                <a:sym typeface="Wingdings"/>
              </a:rPr>
              <a:t>i</a:t>
            </a:r>
            <a:r>
              <a:rPr lang="en-US" sz="2000" dirty="0" smtClean="0">
                <a:solidFill>
                  <a:srgbClr val="008000"/>
                </a:solidFill>
                <a:sym typeface="Wingdings"/>
              </a:rPr>
              <a:t>t looks like acceptance can be increased to 240..270 degrees  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4267200"/>
            <a:ext cx="8077200" cy="830839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Choose “septum” design for </a:t>
            </a:r>
            <a:r>
              <a:rPr lang="en-US" sz="2400" dirty="0" err="1" smtClean="0">
                <a:solidFill>
                  <a:srgbClr val="008000"/>
                </a:solidFill>
                <a:sym typeface="Wingdings"/>
              </a:rPr>
              <a:t>pCDR</a:t>
            </a: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 now and move on with other topics? Re-consider later if needed ...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9119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Which theta coverage actually needed?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5" name="Picture 4" descr="Scat.proton.E.the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0600"/>
            <a:ext cx="4267200" cy="3113177"/>
          </a:xfrm>
          <a:prstGeom prst="rect">
            <a:avLst/>
          </a:prstGeom>
        </p:spPr>
      </p:pic>
      <p:pic>
        <p:nvPicPr>
          <p:cNvPr id="6" name="Picture 5" descr="Theta_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990600"/>
            <a:ext cx="3616935" cy="2955388"/>
          </a:xfrm>
          <a:prstGeom prst="rect">
            <a:avLst/>
          </a:prstGeom>
        </p:spPr>
      </p:pic>
      <p:sp>
        <p:nvSpPr>
          <p:cNvPr id="11" name="TextBox 34"/>
          <p:cNvSpPr txBox="1">
            <a:spLocks noChangeArrowheads="1"/>
          </p:cNvSpPr>
          <p:nvPr/>
        </p:nvSpPr>
        <p:spPr bwMode="auto">
          <a:xfrm>
            <a:off x="6372225" y="6115050"/>
            <a:ext cx="2714625" cy="2746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1200" b="1" dirty="0" smtClean="0"/>
              <a:t>BNL EIC taskforce</a:t>
            </a:r>
            <a:endParaRPr lang="en-US" sz="1200" b="1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914400" y="41148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Diffractive protons</a:t>
            </a:r>
            <a:endParaRPr lang="en-US" sz="2000" dirty="0" smtClean="0">
              <a:solidFill>
                <a:srgbClr val="FF0000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715000" y="41148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Spectator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protons</a:t>
            </a:r>
            <a:endParaRPr lang="en-US" sz="2000" dirty="0" smtClean="0">
              <a:solidFill>
                <a:srgbClr val="FF0000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00" y="4611389"/>
            <a:ext cx="8610600" cy="1784947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>
                <a:solidFill>
                  <a:srgbClr val="008000"/>
                </a:solidFill>
                <a:sym typeface="Wingdings"/>
              </a:rPr>
              <a:t>s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o for the diffractive physics ~20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mrad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is enough, and azimuthal acceptance loss is roughly equivalent to the luminosity loss, right?</a:t>
            </a:r>
          </a:p>
          <a:p>
            <a:pPr marL="342900" indent="-342900">
              <a:buFont typeface="Wingdings" charset="2"/>
              <a:buChar char="Ø"/>
            </a:pPr>
            <a:r>
              <a:rPr lang="mr-IN" dirty="0" smtClean="0">
                <a:solidFill>
                  <a:srgbClr val="008000"/>
                </a:solidFill>
                <a:sym typeface="Wingdings"/>
              </a:rPr>
              <a:t>…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and for spectator-oriented physics (tagging, multi-particle correlations,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etc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) coverage in azimuthal angle in B0 seems to be irrelevant, since these particles won’t make it out of the beam pipe in this area (even if off-beam momentum)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>
                <a:solidFill>
                  <a:srgbClr val="008000"/>
                </a:solidFill>
                <a:sym typeface="Wingdings"/>
              </a:rPr>
              <a:t>w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hat else is critically missing in this picture?  </a:t>
            </a:r>
            <a:r>
              <a:rPr lang="en-US" sz="2000" dirty="0" smtClean="0">
                <a:solidFill>
                  <a:srgbClr val="008000"/>
                </a:solidFill>
                <a:sym typeface="Wingdings"/>
              </a:rPr>
              <a:t> 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56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Setting up priorities?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96333" y="11430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400" dirty="0" smtClean="0">
              <a:solidFill>
                <a:srgbClr val="FF0000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96333" y="1143000"/>
            <a:ext cx="8839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B0 incorporation: gains </a:t>
            </a:r>
            <a:r>
              <a:rPr lang="en-US" sz="24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vs</a:t>
            </a: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 losses (luminosity, cost, </a:t>
            </a:r>
            <a:r>
              <a:rPr lang="en-US" sz="24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etc</a:t>
            </a: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B0-related work: less manpower for other IR-related topics  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Focus on B0:  what about other forward detectors (ZDC)?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Off-momentum particle registration (in Roman Pots)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" y="3505200"/>
            <a:ext cx="8077200" cy="830839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dirty="0" smtClean="0">
                <a:solidFill>
                  <a:srgbClr val="008000"/>
                </a:solidFill>
                <a:sym typeface="Wingdings"/>
              </a:rPr>
              <a:t>Acknowledge B0 incorporation as a valuable addition to the IR design; re-establish priorities; and move forward? 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9825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err="1" smtClean="0">
                <a:latin typeface="Arial Narrow"/>
                <a:ea typeface="ＭＳ Ｐゴシック" pitchFamily="-84" charset="-128"/>
                <a:cs typeface="Arial Narrow"/>
              </a:rPr>
              <a:t>eRHIC</a:t>
            </a:r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 IR: ion-going side until recently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8382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400" dirty="0" smtClean="0">
                <a:solidFill>
                  <a:srgbClr val="E006D5"/>
                </a:solidFill>
                <a:ea typeface="ＭＳ Ｐゴシック" pitchFamily="-84" charset="-128"/>
                <a:cs typeface="ＭＳ Ｐゴシック" pitchFamily="-84" charset="-128"/>
              </a:rPr>
              <a:t>Not the latest version, but good enough for illustration: </a:t>
            </a:r>
            <a:r>
              <a:rPr lang="en-US" sz="2400" b="1" i="1" dirty="0" smtClean="0">
                <a:solidFill>
                  <a:srgbClr val="E006D5"/>
                </a:solidFill>
                <a:ea typeface="ＭＳ Ｐゴシック" pitchFamily="-84" charset="-128"/>
                <a:cs typeface="ＭＳ Ｐゴシック" pitchFamily="-84" charset="-128"/>
              </a:rPr>
              <a:t>no B0</a:t>
            </a:r>
            <a:endParaRPr lang="en-US" sz="2000" b="1" i="1" dirty="0" smtClean="0">
              <a:solidFill>
                <a:srgbClr val="E006D5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70332">
              <a:spcBef>
                <a:spcPct val="20000"/>
              </a:spcBef>
              <a:buClr>
                <a:schemeClr val="folHlink"/>
              </a:buClr>
              <a:buSzPct val="60000"/>
            </a:pPr>
            <a:endParaRPr lang="en-US" sz="20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" name="Picture 1" descr="old-erhic-ir-hadron-si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8071556" cy="4391515"/>
          </a:xfrm>
          <a:prstGeom prst="rect">
            <a:avLst/>
          </a:prstGeom>
        </p:spPr>
      </p:pic>
      <p:sp>
        <p:nvSpPr>
          <p:cNvPr id="11" name="TextBox 34"/>
          <p:cNvSpPr txBox="1">
            <a:spLocks noChangeArrowheads="1"/>
          </p:cNvSpPr>
          <p:nvPr/>
        </p:nvSpPr>
        <p:spPr bwMode="auto">
          <a:xfrm>
            <a:off x="6372225" y="6115050"/>
            <a:ext cx="2714625" cy="2746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1200" b="1" dirty="0" smtClean="0"/>
              <a:t>Brett Parker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82239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Upstream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4384675"/>
            <a:ext cx="86868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02" descr="DetailedDetectorLayo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133600"/>
            <a:ext cx="54864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Content Placeholder 1"/>
          <p:cNvSpPr>
            <a:spLocks noGrp="1"/>
          </p:cNvSpPr>
          <p:nvPr>
            <p:ph idx="4294967295"/>
          </p:nvPr>
        </p:nvSpPr>
        <p:spPr>
          <a:xfrm>
            <a:off x="152400" y="857250"/>
            <a:ext cx="8001000" cy="5486400"/>
          </a:xfrm>
        </p:spPr>
        <p:txBody>
          <a:bodyPr/>
          <a:lstStyle/>
          <a:p>
            <a:pPr>
              <a:buFontTx/>
              <a:buBlip>
                <a:blip r:embed="rId4"/>
              </a:buBlip>
            </a:pPr>
            <a:r>
              <a:rPr lang="en-US" sz="2000">
                <a:latin typeface="Arial" charset="0"/>
                <a:cs typeface="Arial" charset="0"/>
              </a:rPr>
              <a:t>50 mrad crossing angle</a:t>
            </a:r>
          </a:p>
          <a:p>
            <a:pPr lvl="1">
              <a:buSzPct val="70000"/>
              <a:buFont typeface="Arial" charset="0"/>
              <a:buChar char="̶"/>
            </a:pPr>
            <a:r>
              <a:rPr lang="en-US" sz="1600">
                <a:latin typeface="Arial" charset="0"/>
                <a:cs typeface="Arial" charset="0"/>
              </a:rPr>
              <a:t>Improved detection, no parasitic collisions, fast beam separation</a:t>
            </a:r>
            <a:endParaRPr lang="en-US" sz="80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2000">
                <a:latin typeface="Arial" charset="0"/>
                <a:cs typeface="Arial" charset="0"/>
              </a:rPr>
              <a:t>Forward hadron detection in three stages</a:t>
            </a:r>
          </a:p>
          <a:p>
            <a:pPr lvl="1">
              <a:buSzPct val="70000"/>
              <a:buFont typeface="Arial" charset="0"/>
              <a:buChar char="̶"/>
            </a:pPr>
            <a:r>
              <a:rPr lang="en-US" sz="1600">
                <a:latin typeface="Arial" charset="0"/>
                <a:cs typeface="Arial" charset="0"/>
              </a:rPr>
              <a:t>Endcap</a:t>
            </a:r>
          </a:p>
          <a:p>
            <a:pPr lvl="1">
              <a:buSzPct val="70000"/>
              <a:buFont typeface="Arial" charset="0"/>
              <a:buChar char="̶"/>
            </a:pPr>
            <a:r>
              <a:rPr lang="en-US" sz="1600">
                <a:latin typeface="Arial" charset="0"/>
                <a:cs typeface="Arial" charset="0"/>
              </a:rPr>
              <a:t>Small dipole covering angles</a:t>
            </a:r>
            <a:br>
              <a:rPr lang="en-US" sz="1600">
                <a:latin typeface="Arial" charset="0"/>
                <a:cs typeface="Arial" charset="0"/>
              </a:rPr>
            </a:br>
            <a:r>
              <a:rPr lang="en-US" sz="1600">
                <a:latin typeface="Arial" charset="0"/>
                <a:cs typeface="Arial" charset="0"/>
              </a:rPr>
              <a:t>up to a few degrees</a:t>
            </a:r>
          </a:p>
          <a:p>
            <a:pPr lvl="1">
              <a:buSzPct val="70000"/>
              <a:buFont typeface="Arial" charset="0"/>
              <a:buChar char="̶"/>
            </a:pPr>
            <a:r>
              <a:rPr lang="en-US" sz="1600">
                <a:latin typeface="Arial" charset="0"/>
                <a:cs typeface="Arial" charset="0"/>
              </a:rPr>
              <a:t>Far forward, </a:t>
            </a:r>
            <a:br>
              <a:rPr lang="en-US" sz="1600">
                <a:latin typeface="Arial" charset="0"/>
                <a:cs typeface="Arial" charset="0"/>
              </a:rPr>
            </a:br>
            <a:r>
              <a:rPr lang="en-US" sz="1600">
                <a:latin typeface="Arial" charset="0"/>
                <a:cs typeface="Arial" charset="0"/>
              </a:rPr>
              <a:t>up to one degree,</a:t>
            </a:r>
            <a:br>
              <a:rPr lang="en-US" sz="1600">
                <a:latin typeface="Arial" charset="0"/>
                <a:cs typeface="Arial" charset="0"/>
              </a:rPr>
            </a:br>
            <a:r>
              <a:rPr lang="en-US" sz="1600">
                <a:latin typeface="Arial" charset="0"/>
                <a:cs typeface="Arial" charset="0"/>
              </a:rPr>
              <a:t>for particles passing </a:t>
            </a:r>
            <a:br>
              <a:rPr lang="en-US" sz="1600">
                <a:latin typeface="Arial" charset="0"/>
                <a:cs typeface="Arial" charset="0"/>
              </a:rPr>
            </a:br>
            <a:r>
              <a:rPr lang="en-US" sz="1600">
                <a:latin typeface="Arial" charset="0"/>
                <a:cs typeface="Arial" charset="0"/>
              </a:rPr>
              <a:t>through accelerator quads</a:t>
            </a:r>
            <a:endParaRPr lang="en-US" sz="80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Blip>
                <a:blip r:embed="rId4"/>
              </a:buBlip>
            </a:pPr>
            <a:r>
              <a:rPr lang="en-US" sz="2000">
                <a:latin typeface="Arial" charset="0"/>
                <a:cs typeface="Arial" charset="0"/>
              </a:rPr>
              <a:t>Low-Q</a:t>
            </a:r>
            <a:r>
              <a:rPr lang="en-US" sz="2000" baseline="30000">
                <a:latin typeface="Arial" charset="0"/>
                <a:cs typeface="Arial" charset="0"/>
              </a:rPr>
              <a:t>2</a:t>
            </a:r>
            <a:r>
              <a:rPr lang="en-US" sz="2000">
                <a:latin typeface="Arial" charset="0"/>
                <a:cs typeface="Arial" charset="0"/>
              </a:rPr>
              <a:t> tagger</a:t>
            </a:r>
          </a:p>
          <a:p>
            <a:pPr lvl="1">
              <a:buSzPct val="70000"/>
              <a:buFont typeface="Arial" charset="0"/>
              <a:buChar char="̶"/>
            </a:pPr>
            <a:r>
              <a:rPr lang="en-US" sz="1600">
                <a:latin typeface="Arial" charset="0"/>
                <a:cs typeface="Arial" charset="0"/>
              </a:rPr>
              <a:t>Small-angle electron detection</a:t>
            </a:r>
          </a:p>
          <a:p>
            <a:pPr>
              <a:buSzPct val="70000"/>
              <a:buFontTx/>
              <a:buBlip>
                <a:blip r:embed="rId4"/>
              </a:buBlip>
            </a:pPr>
            <a:endParaRPr lang="en-US" sz="1600">
              <a:latin typeface="Arial" charset="0"/>
              <a:cs typeface="Arial" charset="0"/>
            </a:endParaRPr>
          </a:p>
        </p:txBody>
      </p:sp>
      <p:sp>
        <p:nvSpPr>
          <p:cNvPr id="6150" name="TextBox 34"/>
          <p:cNvSpPr txBox="1">
            <a:spLocks noChangeArrowheads="1"/>
          </p:cNvSpPr>
          <p:nvPr/>
        </p:nvSpPr>
        <p:spPr bwMode="auto">
          <a:xfrm>
            <a:off x="6372225" y="6115050"/>
            <a:ext cx="2714625" cy="2746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1200" b="1" dirty="0"/>
              <a:t>P. </a:t>
            </a:r>
            <a:r>
              <a:rPr lang="en-US" sz="1200" b="1" dirty="0" err="1"/>
              <a:t>Nadel-Turonski</a:t>
            </a:r>
            <a:r>
              <a:rPr lang="en-US" sz="1200" b="1" dirty="0"/>
              <a:t>, R. </a:t>
            </a:r>
            <a:r>
              <a:rPr lang="en-US" sz="1200" b="1" dirty="0" err="1"/>
              <a:t>Ent</a:t>
            </a:r>
            <a:r>
              <a:rPr lang="en-US" sz="1200" b="1" dirty="0"/>
              <a:t>, C.E. Hyde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-152400" y="0"/>
            <a:ext cx="9448800" cy="762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2853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JLAB configuration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Sep,14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55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JLAB configuration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pic>
        <p:nvPicPr>
          <p:cNvPr id="2" name="Picture 1" descr="jlab-acceptan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90600"/>
            <a:ext cx="8458200" cy="5153805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5486400" y="1066800"/>
            <a:ext cx="3048000" cy="533400"/>
          </a:xfrm>
          <a:prstGeom prst="roundRect">
            <a:avLst/>
          </a:prstGeom>
          <a:solidFill>
            <a:srgbClr val="CCFFCC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34"/>
          <p:cNvSpPr txBox="1">
            <a:spLocks noChangeArrowheads="1"/>
          </p:cNvSpPr>
          <p:nvPr/>
        </p:nvSpPr>
        <p:spPr bwMode="auto">
          <a:xfrm>
            <a:off x="6372225" y="6115050"/>
            <a:ext cx="2714625" cy="2746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1200" b="1" dirty="0" err="1" smtClean="0"/>
              <a:t>Pawel</a:t>
            </a:r>
            <a:r>
              <a:rPr lang="en-US" sz="1200" b="1" dirty="0" smtClean="0"/>
              <a:t> </a:t>
            </a:r>
            <a:r>
              <a:rPr lang="en-US" sz="1200" b="1" dirty="0" err="1"/>
              <a:t>Nadel-</a:t>
            </a:r>
            <a:r>
              <a:rPr lang="en-US" sz="1200" b="1" dirty="0" err="1" smtClean="0"/>
              <a:t>Turonski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718438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JLAB configuration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2" name="Picture 1" descr="jlab-pt-vs-x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8200"/>
            <a:ext cx="8458200" cy="5146201"/>
          </a:xfrm>
          <a:prstGeom prst="rect">
            <a:avLst/>
          </a:prstGeom>
        </p:spPr>
      </p:pic>
      <p:sp>
        <p:nvSpPr>
          <p:cNvPr id="10" name="TextBox 34"/>
          <p:cNvSpPr txBox="1">
            <a:spLocks noChangeArrowheads="1"/>
          </p:cNvSpPr>
          <p:nvPr/>
        </p:nvSpPr>
        <p:spPr bwMode="auto">
          <a:xfrm>
            <a:off x="6372225" y="6115050"/>
            <a:ext cx="2714625" cy="2746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1200" b="1" dirty="0" smtClean="0"/>
              <a:t>Rick Yoshida</a:t>
            </a:r>
            <a:endParaRPr lang="en-US" sz="12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3657600" y="5257800"/>
            <a:ext cx="2057400" cy="457200"/>
          </a:xfrm>
          <a:prstGeom prst="roundRect">
            <a:avLst/>
          </a:prstGeom>
          <a:solidFill>
            <a:srgbClr val="CCFFCC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529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err="1" smtClean="0">
                <a:latin typeface="Arial Narrow"/>
                <a:ea typeface="ＭＳ Ｐゴシック" pitchFamily="-84" charset="-128"/>
                <a:cs typeface="Arial Narrow"/>
              </a:rPr>
              <a:t>eRHIC</a:t>
            </a:r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 IR: recent development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2" name="Picture 1" descr="new-erhic-ir-hadron-si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38200"/>
            <a:ext cx="7086600" cy="4868958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04800" y="56388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B0 magnet is installed; {Q1,Q2,B1} moved downstream by &gt;1.5m </a:t>
            </a:r>
            <a:endParaRPr lang="en-US" sz="2000" dirty="0" smtClean="0">
              <a:solidFill>
                <a:schemeClr val="tx2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TextBox 34"/>
          <p:cNvSpPr txBox="1">
            <a:spLocks noChangeArrowheads="1"/>
          </p:cNvSpPr>
          <p:nvPr/>
        </p:nvSpPr>
        <p:spPr bwMode="auto">
          <a:xfrm>
            <a:off x="6372225" y="6115050"/>
            <a:ext cx="2714625" cy="2746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1200" b="1" dirty="0" smtClean="0"/>
              <a:t>Bob Palmer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7518263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B0 magnet: “septum” design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533400" y="914400"/>
            <a:ext cx="7543800" cy="399952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dirty="0">
                <a:solidFill>
                  <a:srgbClr val="E006D5"/>
                </a:solidFill>
                <a:sym typeface="Wingdings"/>
              </a:rPr>
              <a:t>e</a:t>
            </a:r>
            <a:r>
              <a:rPr lang="en-US" sz="2000" dirty="0" smtClean="0">
                <a:solidFill>
                  <a:srgbClr val="E006D5"/>
                </a:solidFill>
                <a:sym typeface="Wingdings"/>
              </a:rPr>
              <a:t>lectron beam line shielding is required in any case!</a:t>
            </a:r>
            <a:endParaRPr lang="en-US" sz="2000" dirty="0">
              <a:solidFill>
                <a:srgbClr val="E006D5"/>
              </a:solidFill>
            </a:endParaRPr>
          </a:p>
        </p:txBody>
      </p:sp>
      <p:pic>
        <p:nvPicPr>
          <p:cNvPr id="4" name="Picture 3" descr="b0-septum-design-3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71600"/>
            <a:ext cx="7010400" cy="4213190"/>
          </a:xfrm>
          <a:prstGeom prst="rect">
            <a:avLst/>
          </a:prstGeom>
        </p:spPr>
      </p:pic>
      <p:sp>
        <p:nvSpPr>
          <p:cNvPr id="15" name="TextBox 34"/>
          <p:cNvSpPr txBox="1">
            <a:spLocks noChangeArrowheads="1"/>
          </p:cNvSpPr>
          <p:nvPr/>
        </p:nvSpPr>
        <p:spPr bwMode="auto">
          <a:xfrm>
            <a:off x="6372225" y="6115050"/>
            <a:ext cx="2714625" cy="2746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1200" b="1" dirty="0" err="1" smtClean="0"/>
              <a:t>Holger</a:t>
            </a:r>
            <a:r>
              <a:rPr lang="en-US" sz="1200" b="1" dirty="0" smtClean="0"/>
              <a:t> Witte</a:t>
            </a:r>
            <a:endParaRPr lang="en-US" sz="1200" b="1" dirty="0"/>
          </a:p>
        </p:txBody>
      </p:sp>
      <p:pic>
        <p:nvPicPr>
          <p:cNvPr id="5" name="Picture 4" descr="b0-field-ma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114800"/>
            <a:ext cx="3810000" cy="232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069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B0 magnet: “</a:t>
            </a:r>
            <a:r>
              <a:rPr lang="en-US" sz="4800" b="0" i="1" dirty="0" err="1" smtClean="0">
                <a:latin typeface="Arial Narrow"/>
                <a:ea typeface="ＭＳ Ｐゴシック" pitchFamily="-84" charset="-128"/>
                <a:cs typeface="Arial Narrow"/>
              </a:rPr>
              <a:t>Halbach</a:t>
            </a:r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” design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533400" y="914400"/>
            <a:ext cx="7543800" cy="399952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dirty="0">
                <a:solidFill>
                  <a:srgbClr val="E006D5"/>
                </a:solidFill>
                <a:sym typeface="Wingdings"/>
              </a:rPr>
              <a:t>e</a:t>
            </a:r>
            <a:r>
              <a:rPr lang="en-US" sz="2000" dirty="0" smtClean="0">
                <a:solidFill>
                  <a:srgbClr val="E006D5"/>
                </a:solidFill>
                <a:sym typeface="Wingdings"/>
              </a:rPr>
              <a:t>lectron beam line shielding is required in any case!</a:t>
            </a:r>
            <a:endParaRPr lang="en-US" sz="2000" dirty="0">
              <a:solidFill>
                <a:srgbClr val="E006D5"/>
              </a:solidFill>
            </a:endParaRPr>
          </a:p>
        </p:txBody>
      </p:sp>
      <p:sp>
        <p:nvSpPr>
          <p:cNvPr id="15" name="TextBox 34"/>
          <p:cNvSpPr txBox="1">
            <a:spLocks noChangeArrowheads="1"/>
          </p:cNvSpPr>
          <p:nvPr/>
        </p:nvSpPr>
        <p:spPr bwMode="auto">
          <a:xfrm>
            <a:off x="6372225" y="6115050"/>
            <a:ext cx="2714625" cy="2746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1200" b="1" dirty="0" err="1" smtClean="0"/>
              <a:t>Holger</a:t>
            </a:r>
            <a:r>
              <a:rPr lang="en-US" sz="1200" b="1" dirty="0" smtClean="0"/>
              <a:t> Witte</a:t>
            </a:r>
            <a:endParaRPr lang="en-US" sz="1200" b="1" dirty="0"/>
          </a:p>
        </p:txBody>
      </p:sp>
      <p:pic>
        <p:nvPicPr>
          <p:cNvPr id="2" name="Picture 1" descr="b0-halbach-desig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00200"/>
            <a:ext cx="6096000" cy="408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362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Sep,14 2017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B0 magnet: angular acceptance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8" name="TextBox 34"/>
          <p:cNvSpPr txBox="1">
            <a:spLocks noChangeArrowheads="1"/>
          </p:cNvSpPr>
          <p:nvPr/>
        </p:nvSpPr>
        <p:spPr bwMode="auto">
          <a:xfrm>
            <a:off x="6372225" y="6115050"/>
            <a:ext cx="2714625" cy="2746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en-US" sz="1200" b="1" dirty="0" smtClean="0"/>
              <a:t>Bob Palmer</a:t>
            </a:r>
            <a:endParaRPr lang="en-US" sz="1200" b="1" dirty="0"/>
          </a:p>
        </p:txBody>
      </p:sp>
      <p:pic>
        <p:nvPicPr>
          <p:cNvPr id="2" name="Picture 1" descr="b0-angular-acceptan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38200"/>
            <a:ext cx="8382000" cy="4255726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5257800"/>
            <a:ext cx="8839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Pink area is for the “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Halbach</a:t>
            </a:r>
            <a:r>
              <a:rPr lang="en-US" sz="2000" dirty="0" smtClean="0">
                <a:solidFill>
                  <a:schemeClr val="tx2"/>
                </a:solidFill>
                <a:ea typeface="ＭＳ Ｐゴシック" pitchFamily="-84" charset="-128"/>
                <a:cs typeface="ＭＳ Ｐゴシック" pitchFamily="-84" charset="-128"/>
              </a:rPr>
              <a:t>” shielding design: ~300 degrees coverage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FF0000"/>
                </a:solidFill>
                <a:ea typeface="ＭＳ Ｐゴシック" pitchFamily="-84" charset="-128"/>
                <a:cs typeface="ＭＳ Ｐゴシック" pitchFamily="-84" charset="-128"/>
              </a:rPr>
              <a:t>Conventional “septum” design will cut acceptance along the blue line (?)  </a:t>
            </a:r>
            <a:endParaRPr lang="en-US" sz="2000" dirty="0" smtClean="0">
              <a:solidFill>
                <a:srgbClr val="FF0000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75655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55103</TotalTime>
  <Words>520</Words>
  <Application>Microsoft Macintosh PowerPoint</Application>
  <PresentationFormat>On-screen Show (4:3)</PresentationFormat>
  <Paragraphs>77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Office Theme</vt:lpstr>
      <vt:lpstr>PowerPoint Presentation</vt:lpstr>
      <vt:lpstr>eRHIC IR: ion-going side until recently </vt:lpstr>
      <vt:lpstr>PowerPoint Presentation</vt:lpstr>
      <vt:lpstr>JLAB configuration</vt:lpstr>
      <vt:lpstr>JLAB configuration</vt:lpstr>
      <vt:lpstr>eRHIC IR: recent development</vt:lpstr>
      <vt:lpstr>B0 magnet: “septum” design</vt:lpstr>
      <vt:lpstr>B0 magnet: “Halbach” design</vt:lpstr>
      <vt:lpstr>B0 magnet: angular acceptance</vt:lpstr>
      <vt:lpstr>B0 magnet: “septum” vs “Halbach”</vt:lpstr>
      <vt:lpstr>Which theta coverage actually needed? </vt:lpstr>
      <vt:lpstr>Setting up priorities? </vt:lpstr>
    </vt:vector>
  </TitlesOfParts>
  <Manager/>
  <Company>BNL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Alexander Kiselev</dc:creator>
  <cp:keywords/>
  <dc:description/>
  <cp:lastModifiedBy>Alexander Kiselev</cp:lastModifiedBy>
  <cp:revision>1013</cp:revision>
  <dcterms:created xsi:type="dcterms:W3CDTF">2014-09-08T12:49:29Z</dcterms:created>
  <dcterms:modified xsi:type="dcterms:W3CDTF">2017-09-14T19:16:38Z</dcterms:modified>
  <cp:category/>
</cp:coreProperties>
</file>